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18"/>
  </p:notesMasterIdLst>
  <p:sldIdLst>
    <p:sldId id="264" r:id="rId4"/>
    <p:sldId id="292" r:id="rId5"/>
    <p:sldId id="268" r:id="rId6"/>
    <p:sldId id="269" r:id="rId7"/>
    <p:sldId id="275" r:id="rId8"/>
    <p:sldId id="276" r:id="rId9"/>
    <p:sldId id="277" r:id="rId10"/>
    <p:sldId id="278" r:id="rId11"/>
    <p:sldId id="282" r:id="rId12"/>
    <p:sldId id="281" r:id="rId13"/>
    <p:sldId id="279" r:id="rId14"/>
    <p:sldId id="280" r:id="rId15"/>
    <p:sldId id="293" r:id="rId16"/>
    <p:sldId id="288" r:id="rId17"/>
    <p:sldId id="289" r:id="rId19"/>
    <p:sldId id="290" r:id="rId20"/>
    <p:sldId id="291" r:id="rId21"/>
    <p:sldId id="274" r:id="rId22"/>
  </p:sldIdLst>
  <p:sldSz cx="24384000" cy="13716000"/>
  <p:notesSz cx="6858000" cy="9144000"/>
  <p:embeddedFontLst>
    <p:embeddedFont>
      <p:font typeface="汉仪中简黑简" panose="00020600040101010101" charset="-122"/>
      <p:regular r:id="rId27"/>
    </p:embeddedFont>
    <p:embeddedFont>
      <p:font typeface="微软雅黑" charset="-122"/>
      <p:regular r:id="rId28"/>
    </p:embeddedFont>
    <p:embeddedFont>
      <p:font typeface="等线" pitchFamily="2" charset="-122"/>
      <p:regular r:id="rId2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tags" Target="../tags/tag45.xml"/><Relationship Id="rId4" Type="http://schemas.openxmlformats.org/officeDocument/2006/relationships/image" Target="../media/image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5.png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4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4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9686" y="-636"/>
            <a:ext cx="24425886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11" name="图片 10" descr="/Users/wangweisen/Desktop/T.png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1748908" y="0"/>
            <a:ext cx="2635092" cy="2625074"/>
          </a:xfrm>
          <a:prstGeom prst="rect">
            <a:avLst/>
          </a:prstGeom>
        </p:spPr>
      </p:pic>
      <p:pic>
        <p:nvPicPr>
          <p:cNvPr id="12" name="图片 11" descr="/Users/wangweisen/Desktop/ttt.pngt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1726058" y="11010900"/>
            <a:ext cx="2679532" cy="2705100"/>
          </a:xfrm>
          <a:prstGeom prst="rect">
            <a:avLst/>
          </a:prstGeom>
        </p:spPr>
      </p:pic>
      <p:pic>
        <p:nvPicPr>
          <p:cNvPr id="10" name="图片 9" descr="/Users/wangweisen/Desktop/TT.pngTT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-25400"/>
            <a:ext cx="8486544" cy="121043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1" hasCustomPrompt="1"/>
            <p:custDataLst>
              <p:tags r:id="rId12"/>
            </p:custDataLst>
          </p:nvPr>
        </p:nvSpPr>
        <p:spPr>
          <a:xfrm>
            <a:off x="7978588" y="4136662"/>
            <a:ext cx="16405402" cy="270637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8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9597836" y="7569194"/>
            <a:ext cx="13166904" cy="108323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4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  <p:custDataLst>
              <p:tags r:id="rId14"/>
            </p:custDataLst>
          </p:nvPr>
        </p:nvSpPr>
        <p:spPr>
          <a:xfrm>
            <a:off x="12979866" y="8964156"/>
            <a:ext cx="6402844" cy="938800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4" y="-8254"/>
            <a:ext cx="2438527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3" name="图片 2" descr="/Users/wangweisen/Desktop/组 1.png组 1"/>
          <p:cNvPicPr/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9616" y="8244"/>
            <a:ext cx="9447424" cy="13716654"/>
          </a:xfrm>
          <a:prstGeom prst="rect">
            <a:avLst/>
          </a:prstGeom>
        </p:spPr>
      </p:pic>
      <p:pic>
        <p:nvPicPr>
          <p:cNvPr id="2" name="图片 1" descr="矩形 1 拷贝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1414" y="1690090"/>
            <a:ext cx="16793150" cy="103510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ctrTitle" idx="1" hasCustomPrompt="1"/>
            <p:custDataLst>
              <p:tags r:id="rId10"/>
            </p:custDataLst>
          </p:nvPr>
        </p:nvSpPr>
        <p:spPr>
          <a:xfrm>
            <a:off x="7978588" y="7627618"/>
            <a:ext cx="16405402" cy="2056416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16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10" name="图片 9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8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8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-636"/>
            <a:ext cx="24385270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775866"/>
            <a:ext cx="4265676" cy="2940134"/>
          </a:xfrm>
          <a:prstGeom prst="rect">
            <a:avLst/>
          </a:prstGeom>
        </p:spPr>
      </p:pic>
      <p:pic>
        <p:nvPicPr>
          <p:cNvPr id="8" name="图片 7" descr="/Users/wangweisen/Desktop/TT.png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4889480" y="0"/>
            <a:ext cx="9494520" cy="8824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2" name="图片 1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8" y="0"/>
            <a:ext cx="24519872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2" name="图片 1" descr="/Users/wangweisen/Desktop/椭圆 1.png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079934" cy="2026658"/>
          </a:xfrm>
          <a:custGeom>
            <a:avLst/>
            <a:gdLst>
              <a:gd name="connsiteX0" fmla="*/ 0 w 1053465"/>
              <a:gd name="connsiteY0" fmla="*/ 0 h 1024758"/>
              <a:gd name="connsiteX1" fmla="*/ 1053465 w 1053465"/>
              <a:gd name="connsiteY1" fmla="*/ 0 h 1024758"/>
              <a:gd name="connsiteX2" fmla="*/ 1053465 w 1053465"/>
              <a:gd name="connsiteY2" fmla="*/ 1024758 h 1024758"/>
              <a:gd name="connsiteX3" fmla="*/ 0 w 1053465"/>
              <a:gd name="connsiteY3" fmla="*/ 1024758 h 10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465" h="1024758">
                <a:moveTo>
                  <a:pt x="0" y="0"/>
                </a:moveTo>
                <a:lnTo>
                  <a:pt x="1053465" y="0"/>
                </a:lnTo>
                <a:lnTo>
                  <a:pt x="1053465" y="1024758"/>
                </a:lnTo>
                <a:lnTo>
                  <a:pt x="0" y="1024758"/>
                </a:lnTo>
                <a:close/>
              </a:path>
            </a:pathLst>
          </a:custGeom>
        </p:spPr>
      </p:pic>
      <p:pic>
        <p:nvPicPr>
          <p:cNvPr id="10" name="图片 9" descr="/Users/wangweisen/Desktop/椭圆 4.png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9737080"/>
            <a:ext cx="6088564" cy="39789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2409166" y="2096656"/>
            <a:ext cx="19565646" cy="289052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96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4028414" y="5713338"/>
            <a:ext cx="16327148" cy="157964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12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文本占位符 5"/>
          <p:cNvSpPr>
            <a:spLocks noGrp="1"/>
          </p:cNvSpPr>
          <p:nvPr>
            <p:ph type="body" idx="3" hasCustomPrompt="1"/>
            <p:custDataLst>
              <p:tags r:id="rId12"/>
            </p:custDataLst>
          </p:nvPr>
        </p:nvSpPr>
        <p:spPr>
          <a:xfrm>
            <a:off x="7410444" y="7604712"/>
            <a:ext cx="9563088" cy="1369024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9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6510"/>
            <a:ext cx="9646920" cy="13732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 anchorCtr="0"/>
          <a:lstStyle>
            <a:lvl1pPr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0059672"/>
            <a:ext cx="24384000" cy="36575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 anchorCtr="0"/>
          <a:lstStyle>
            <a:lvl1pPr algn="ctr"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92214" y="0"/>
            <a:ext cx="2491762" cy="2297734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00374" y="10807734"/>
            <a:ext cx="4483626" cy="290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24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22796"/>
            <a:ext cx="21704474" cy="10777814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3657600" rtl="0" eaLnBrk="1" fontAlgn="auto" latinLnBrk="0" hangingPunct="1">
        <a:lnSpc>
          <a:spcPct val="100000"/>
        </a:lnSpc>
        <a:spcBef>
          <a:spcPct val="0"/>
        </a:spcBef>
        <a:buNone/>
        <a:defRPr sz="96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9144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27432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tabLst>
          <a:tab pos="6438900" algn="l"/>
        </a:tabLst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45720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64008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82296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7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1.xml"/><Relationship Id="rId2" Type="http://schemas.openxmlformats.org/officeDocument/2006/relationships/image" Target="../media/image4.png"/><Relationship Id="rId1" Type="http://schemas.openxmlformats.org/officeDocument/2006/relationships/tags" Target="../tags/tag17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75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4.xml"/><Relationship Id="rId2" Type="http://schemas.openxmlformats.org/officeDocument/2006/relationships/image" Target="../media/image4.png"/><Relationship Id="rId1" Type="http://schemas.openxmlformats.org/officeDocument/2006/relationships/tags" Target="../tags/tag1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78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7.xml"/><Relationship Id="rId2" Type="http://schemas.openxmlformats.org/officeDocument/2006/relationships/image" Target="../media/image4.png"/><Relationship Id="rId1" Type="http://schemas.openxmlformats.org/officeDocument/2006/relationships/tags" Target="../tags/tag1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79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20.png"/><Relationship Id="rId7" Type="http://schemas.openxmlformats.org/officeDocument/2006/relationships/hyperlink" Target="&#29976;&#29305;&#22270;.PNG" TargetMode="External"/><Relationship Id="rId6" Type="http://schemas.openxmlformats.org/officeDocument/2006/relationships/image" Target="../media/image12.png"/><Relationship Id="rId5" Type="http://schemas.openxmlformats.org/officeDocument/2006/relationships/tags" Target="../tags/tag182.xml"/><Relationship Id="rId4" Type="http://schemas.openxmlformats.org/officeDocument/2006/relationships/image" Target="../media/image5.png"/><Relationship Id="rId3" Type="http://schemas.openxmlformats.org/officeDocument/2006/relationships/tags" Target="../tags/tag181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21.png"/><Relationship Id="rId7" Type="http://schemas.openxmlformats.org/officeDocument/2006/relationships/hyperlink" Target="backlog.PNG" TargetMode="External"/><Relationship Id="rId6" Type="http://schemas.openxmlformats.org/officeDocument/2006/relationships/image" Target="../media/image12.png"/><Relationship Id="rId5" Type="http://schemas.openxmlformats.org/officeDocument/2006/relationships/tags" Target="../tags/tag186.xml"/><Relationship Id="rId4" Type="http://schemas.openxmlformats.org/officeDocument/2006/relationships/image" Target="../media/image5.png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image" Target="../media/image22.png"/><Relationship Id="rId7" Type="http://schemas.microsoft.com/office/2007/relationships/media" Target="../media/media1.mov"/><Relationship Id="rId6" Type="http://schemas.openxmlformats.org/officeDocument/2006/relationships/video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89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8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users/wty92911/projects/1" TargetMode="External"/><Relationship Id="rId8" Type="http://schemas.openxmlformats.org/officeDocument/2006/relationships/tags" Target="../tags/tag194.xml"/><Relationship Id="rId7" Type="http://schemas.openxmlformats.org/officeDocument/2006/relationships/hyperlink" Target="https://github.com/wty92911/SE/commits/main" TargetMode="External"/><Relationship Id="rId6" Type="http://schemas.openxmlformats.org/officeDocument/2006/relationships/image" Target="../media/image12.png"/><Relationship Id="rId5" Type="http://schemas.openxmlformats.org/officeDocument/2006/relationships/tags" Target="../tags/tag193.xml"/><Relationship Id="rId4" Type="http://schemas.openxmlformats.org/officeDocument/2006/relationships/image" Target="../media/image5.png"/><Relationship Id="rId3" Type="http://schemas.openxmlformats.org/officeDocument/2006/relationships/tags" Target="../tags/tag192.xml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34.xml"/><Relationship Id="rId10" Type="http://schemas.openxmlformats.org/officeDocument/2006/relationships/tags" Target="../tags/tag195.xml"/><Relationship Id="rId1" Type="http://schemas.openxmlformats.org/officeDocument/2006/relationships/tags" Target="../tags/tag19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96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48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5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0.xml"/><Relationship Id="rId2" Type="http://schemas.openxmlformats.org/officeDocument/2006/relationships/image" Target="../media/image4.png"/><Relationship Id="rId1" Type="http://schemas.openxmlformats.org/officeDocument/2006/relationships/tags" Target="../tags/tag1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3.xml"/><Relationship Id="rId2" Type="http://schemas.openxmlformats.org/officeDocument/2006/relationships/image" Target="../media/image4.png"/><Relationship Id="rId1" Type="http://schemas.openxmlformats.org/officeDocument/2006/relationships/tags" Target="../tags/tag1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6.xml"/><Relationship Id="rId2" Type="http://schemas.openxmlformats.org/officeDocument/2006/relationships/image" Target="../media/image4.png"/><Relationship Id="rId1" Type="http://schemas.openxmlformats.org/officeDocument/2006/relationships/tags" Target="../tags/tag1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0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9.xml"/><Relationship Id="rId2" Type="http://schemas.openxmlformats.org/officeDocument/2006/relationships/image" Target="../media/image4.png"/><Relationship Id="rId1" Type="http://schemas.openxmlformats.org/officeDocument/2006/relationships/tags" Target="../tags/tag1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3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2.xml"/><Relationship Id="rId2" Type="http://schemas.openxmlformats.org/officeDocument/2006/relationships/image" Target="../media/image4.png"/><Relationship Id="rId1" Type="http://schemas.openxmlformats.org/officeDocument/2006/relationships/tags" Target="../tags/tag16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6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5.xml"/><Relationship Id="rId2" Type="http://schemas.openxmlformats.org/officeDocument/2006/relationships/image" Target="../media/image4.png"/><Relationship Id="rId1" Type="http://schemas.openxmlformats.org/officeDocument/2006/relationships/tags" Target="../tags/tag16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69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8.xml"/><Relationship Id="rId2" Type="http://schemas.openxmlformats.org/officeDocument/2006/relationships/image" Target="../media/image4.png"/><Relationship Id="rId1" Type="http://schemas.openxmlformats.org/officeDocument/2006/relationships/tags" Target="../tags/tag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idx="1"/>
            <p:custDataLst>
              <p:tags r:id="rId2"/>
            </p:custDataLst>
          </p:nvPr>
        </p:nvSpPr>
        <p:spPr>
          <a:xfrm>
            <a:off x="7978588" y="4136662"/>
            <a:ext cx="16405402" cy="270637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29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</a:rPr>
              <a:t>SE-</a:t>
            </a:r>
            <a:r>
              <a:rPr lang="en-US" altLang="zh-CN" sz="129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</a:rPr>
              <a:t> </a:t>
            </a:r>
            <a:r>
              <a:rPr sz="129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</a:rPr>
              <a:t>Project WebMusic</a:t>
            </a:r>
            <a:endParaRPr sz="129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lv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汇报人：</a:t>
            </a:r>
            <a:r>
              <a:rPr lang="zh-CN" altLang="en-US"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张杰然 赵一诺</a:t>
            </a:r>
            <a:r>
              <a:rPr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2022.</a:t>
            </a:r>
            <a:r>
              <a:rPr lang="en-US" altLang="zh-CN"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11.3</a:t>
            </a:r>
            <a:endParaRPr sz="5300" dirty="0">
              <a:solidFill>
                <a:schemeClr val="dk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占位符 6"/>
          <p:cNvSpPr/>
          <p:nvPr>
            <p:custDataLst>
              <p:tags r:id="rId4"/>
            </p:custDataLst>
          </p:nvPr>
        </p:nvSpPr>
        <p:spPr>
          <a:xfrm>
            <a:off x="12984311" y="8946376"/>
            <a:ext cx="6402844" cy="938800"/>
          </a:xfrm>
          <a:prstGeom prst="rect">
            <a:avLst/>
          </a:prstGeo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第</a:t>
            </a:r>
            <a:r>
              <a:rPr lang="zh-CN" altLang="en-US"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二</a:t>
            </a:r>
            <a:r>
              <a:rPr sz="5300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阶段汇报</a:t>
            </a:r>
            <a:endParaRPr sz="5300" dirty="0">
              <a:solidFill>
                <a:schemeClr val="dk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OOD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人机界面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465" y="3142583"/>
            <a:ext cx="15992838" cy="92542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35381" y="4682836"/>
            <a:ext cx="1898074" cy="432261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553199" y="9354771"/>
            <a:ext cx="1856509" cy="20613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848109" y="9975272"/>
            <a:ext cx="1967346" cy="23137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5281563" y="4682836"/>
            <a:ext cx="2022764" cy="505968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OOD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控制驱动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494" y="3034808"/>
            <a:ext cx="14706576" cy="85099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66508" y="6068292"/>
            <a:ext cx="2036619" cy="249381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OOD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数据管理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402" y="2657971"/>
            <a:ext cx="15178380" cy="98340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34399" y="2909455"/>
            <a:ext cx="1842656" cy="360218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93450" y="5915891"/>
            <a:ext cx="1542878" cy="5957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865850" y="8174182"/>
            <a:ext cx="1542878" cy="5957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893560" y="10444272"/>
            <a:ext cx="1542878" cy="5957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656541" y="8285018"/>
            <a:ext cx="1542878" cy="5957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2</a:t>
            </a:r>
            <a:endParaRPr lang="en-US" altLang="zh-CN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  <a:ln w="12700">
            <a:miter lim="400000"/>
          </a:ln>
        </p:spPr>
        <p:txBody>
          <a:bodyPr vert="horz" lIns="50800" tIns="50800" rIns="50800" bIns="50800" rtlCol="0" anchor="ctr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项目进度展示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6" name="WebMusic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206500" y="320747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vert="horz" lIns="45720" tIns="45720" rIns="45720" bIns="45720" rtlCol="0">
            <a:normAutofit fontScale="87500" lnSpcReduction="20000"/>
          </a:bodyPr>
          <a:lstStyle>
            <a:lvl1pPr defTabSz="825500">
              <a:defRPr sz="5500"/>
            </a:lvl1pPr>
          </a:lstStyle>
          <a:p>
            <a:pPr lvl="0" algn="l"/>
            <a:r>
              <a:rPr lang="zh-CN" altLang="en-US" b="0" kern="1200" dirty="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甘特图执行情况</a:t>
            </a:r>
            <a:endParaRPr b="0" kern="1200" dirty="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6" y="449580"/>
            <a:ext cx="5760720" cy="5760720"/>
          </a:xfrm>
          <a:prstGeom prst="rect">
            <a:avLst/>
          </a:prstGeom>
        </p:spPr>
      </p:pic>
      <p:pic>
        <p:nvPicPr>
          <p:cNvPr id="4" name="图片 3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86" y="4410946"/>
            <a:ext cx="14938724" cy="8994334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  <a:ln w="12700">
            <a:miter lim="400000"/>
          </a:ln>
        </p:spPr>
        <p:txBody>
          <a:bodyPr vert="horz" lIns="50800" tIns="50800" rIns="50800" bIns="50800" rtlCol="0" anchor="ctr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项目进度展示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6" name="WebMusic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206500" y="320747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vert="horz" lIns="45720" tIns="45720" rIns="45720" bIns="45720" rtlCol="0">
            <a:normAutofit fontScale="87500" lnSpcReduction="20000"/>
          </a:bodyPr>
          <a:lstStyle>
            <a:lvl1pPr defTabSz="825500">
              <a:defRPr sz="5500"/>
            </a:lvl1pPr>
          </a:lstStyle>
          <a:p>
            <a:pPr lvl="0" algn="l"/>
            <a:r>
              <a:rPr lang="zh-CN" altLang="en-US" b="0" kern="1200" dirty="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项目</a:t>
            </a:r>
            <a:r>
              <a:rPr lang="en-US" altLang="zh-CN" b="0" kern="1200" dirty="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backlog</a:t>
            </a:r>
            <a:endParaRPr b="0" kern="1200" dirty="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6" y="449580"/>
            <a:ext cx="5760720" cy="5760720"/>
          </a:xfrm>
          <a:prstGeom prst="rect">
            <a:avLst/>
          </a:prstGeom>
        </p:spPr>
      </p:pic>
      <p:pic>
        <p:nvPicPr>
          <p:cNvPr id="8" name="图片 7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8" y="4021952"/>
            <a:ext cx="11967100" cy="965337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  <a:ln w="12700">
            <a:miter lim="400000"/>
          </a:ln>
        </p:spPr>
        <p:txBody>
          <a:bodyPr vert="horz" lIns="50800" tIns="50800" rIns="50800" bIns="50800" rtlCol="0" anchor="ctr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项目演示（音乐搜索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功能）</a:t>
            </a:r>
            <a:endParaRPr lang="zh-CN" altLang="en-US" b="0" kern="1200" dirty="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6" y="449580"/>
            <a:ext cx="5760720" cy="5760720"/>
          </a:xfrm>
          <a:prstGeom prst="rect">
            <a:avLst/>
          </a:prstGeom>
        </p:spPr>
      </p:pic>
      <p:pic>
        <p:nvPicPr>
          <p:cNvPr id="2" name="演示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5045" y="3382010"/>
            <a:ext cx="18462625" cy="97618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5" name="项目选题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  <a:ln w="12700">
            <a:miter lim="400000"/>
          </a:ln>
        </p:spPr>
        <p:txBody>
          <a:bodyPr vert="horz" lIns="50800" tIns="50800" rIns="50800" bIns="50800" rtlCol="0" anchor="ctr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 err="1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Github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汉仪雅酷黑 85W" charset="0"/>
                <a:ea typeface="汉仪雅酷黑 85W" charset="0"/>
                <a:sym typeface="+mn-ea"/>
              </a:rPr>
              <a:t>项目状态展示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汉仪雅酷黑 85W" charset="0"/>
              <a:ea typeface="汉仪雅酷黑 85W" charset="0"/>
              <a:sym typeface="+mn-ea"/>
            </a:endParaRPr>
          </a:p>
        </p:txBody>
      </p:sp>
      <p:sp>
        <p:nvSpPr>
          <p:cNvPr id="156" name="WebMusic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206500" y="6508698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vert="horz" lIns="45720" tIns="45720" rIns="45720" bIns="45720" rtlCol="0">
            <a:normAutofit fontScale="87500" lnSpcReduction="20000"/>
          </a:bodyPr>
          <a:lstStyle>
            <a:lvl1pPr defTabSz="825500">
              <a:defRPr sz="5500"/>
            </a:lvl1pPr>
          </a:lstStyle>
          <a:p>
            <a:pPr lvl="0" algn="l"/>
            <a:r>
              <a:rPr lang="en-US" altLang="zh-CN" b="0" kern="1200" dirty="0" err="1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Branch&amp;commits</a:t>
            </a:r>
            <a:endParaRPr b="0" kern="1200" dirty="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2586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908" y="7876630"/>
            <a:ext cx="121890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hlinkClick r:id="rId7"/>
              </a:rPr>
              <a:t>Commits · wty92911/SE (github.com)</a:t>
            </a:r>
            <a:endParaRPr lang="zh-CN" altLang="en-US" sz="4800" dirty="0"/>
          </a:p>
        </p:txBody>
      </p:sp>
      <p:sp>
        <p:nvSpPr>
          <p:cNvPr id="5" name="WebMusic"/>
          <p:cNvSpPr txBox="1"/>
          <p:nvPr>
            <p:custDataLst>
              <p:tags r:id="rId8"/>
            </p:custDataLst>
          </p:nvPr>
        </p:nvSpPr>
        <p:spPr>
          <a:xfrm>
            <a:off x="1173936" y="3672064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vert="horz" lIns="45720" tIns="45720" rIns="45720" bIns="45720" rtlCol="0">
            <a:normAutofit fontScale="47500" lnSpcReduction="20000"/>
          </a:bodyPr>
          <a:lstStyle>
            <a:lvl1pPr marL="228600" indent="-228600" algn="l" defTabSz="8255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5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0" dirty="0">
                <a:solidFill>
                  <a:schemeClr val="dk1"/>
                </a:solidFill>
                <a:latin typeface="汉仪中简黑简" panose="00020600040101010101" charset="-122"/>
                <a:sym typeface="+mn-ea"/>
              </a:rPr>
              <a:t>Kanban</a:t>
            </a:r>
            <a:endParaRPr lang="en-US" sz="11000" dirty="0">
              <a:solidFill>
                <a:schemeClr val="dk1"/>
              </a:solidFill>
              <a:latin typeface="汉仪中简黑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6872" y="5188146"/>
            <a:ext cx="121890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hlinkClick r:id="rId9"/>
              </a:rPr>
              <a:t>SE-</a:t>
            </a:r>
            <a:r>
              <a:rPr lang="en-US" altLang="zh-CN" sz="4800" dirty="0" err="1">
                <a:hlinkClick r:id="rId9"/>
              </a:rPr>
              <a:t>WebMusic</a:t>
            </a:r>
            <a:r>
              <a:rPr lang="en-US" altLang="zh-CN" sz="4800" dirty="0">
                <a:hlinkClick r:id="rId9"/>
              </a:rPr>
              <a:t> </a:t>
            </a:r>
            <a:r>
              <a:rPr lang="en-US" altLang="zh-CN" sz="4800" dirty="0" err="1">
                <a:hlinkClick r:id="rId9"/>
              </a:rPr>
              <a:t>KanBan</a:t>
            </a:r>
            <a:r>
              <a:rPr lang="en-US" altLang="zh-CN" sz="4800" dirty="0">
                <a:hlinkClick r:id="rId9"/>
              </a:rPr>
              <a:t> (github.com)</a:t>
            </a:r>
            <a:endParaRPr lang="zh-CN" altLang="en-US" sz="4800" dirty="0"/>
          </a:p>
        </p:txBody>
      </p:sp>
    </p:spTree>
    <p:custDataLst>
      <p:tags r:id="rId10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等线" pitchFamily="2" charset="-122"/>
                <a:ea typeface="等线" pitchFamily="2" charset="-122"/>
              </a:rPr>
              <a:t>Thanks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等线" pitchFamily="2" charset="-122"/>
              <a:ea typeface="等线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1</a:t>
            </a:r>
            <a:endParaRPr lang="en-US" altLang="zh-CN"/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9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b="0" kern="1200" dirty="0" err="1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需求捕获与描述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0" name="核心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9328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 dirty="0" err="1">
                <a:solidFill>
                  <a:srgbClr val="000000"/>
                </a:solidFill>
                <a:latin typeface="+mj-ea"/>
                <a:ea typeface="+mj-ea"/>
                <a:sym typeface="+mn-ea"/>
              </a:rPr>
              <a:t>核心需求</a:t>
            </a:r>
            <a:r>
              <a:rPr lang="zh-CN" kern="1200" dirty="0">
                <a:solidFill>
                  <a:srgbClr val="000000"/>
                </a:solidFill>
                <a:latin typeface="+mj-ea"/>
                <a:ea typeface="+mj-ea"/>
                <a:sym typeface="+mn-ea"/>
              </a:rPr>
              <a:t>——沉浸与共鸣</a:t>
            </a:r>
            <a:endParaRPr lang="zh-CN" kern="1200" dirty="0">
              <a:solidFill>
                <a:srgbClr val="00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61" name="歌曲播放、检索、评论…"/>
          <p:cNvSpPr txBox="1">
            <a:spLocks noGrp="1"/>
          </p:cNvSpPr>
          <p:nvPr>
            <p:ph type="body" idx="4294967295"/>
          </p:nvPr>
        </p:nvSpPr>
        <p:spPr>
          <a:xfrm>
            <a:off x="1206500" y="426564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歌曲播放、检索、评论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音乐可视化互动</a:t>
            </a:r>
            <a:r>
              <a:rPr 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（律动动画，弹幕）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改善用户阅读评论体验</a:t>
            </a:r>
            <a:r>
              <a:rPr 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 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评论标签化</a:t>
            </a:r>
            <a:r>
              <a:rPr 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分类</a:t>
            </a:r>
            <a:r>
              <a:rPr lang="en-US" alt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	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检索多元（热度、时间、内容相关性</a:t>
            </a:r>
            <a:r>
              <a:rPr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）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1" algn="l"/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区别于传统阅读评论交互式设计：弹幕</a:t>
            </a:r>
            <a:r>
              <a:rPr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/</a:t>
            </a:r>
            <a:r>
              <a:rPr kern="1200" dirty="0" err="1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卡片式渐入渐出（动画</a:t>
            </a:r>
            <a:r>
              <a:rPr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）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marL="0" lvl="0" indent="0" algn="l">
              <a:buNone/>
            </a:pPr>
            <a:endParaRPr lang="zh-CN"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需求规范化描述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4" name="其他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定义</a:t>
            </a:r>
            <a:r>
              <a:rPr lang="en-US" alt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USE CASE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009" y="3653492"/>
            <a:ext cx="15666085" cy="9190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OOA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类图构建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4" name="其他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识别类、属性、操作和关系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004" y="3592163"/>
            <a:ext cx="14316048" cy="92195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OOA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顺序图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4" name="其他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以</a:t>
            </a:r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登录并播放歌曲的场景为例</a:t>
            </a:r>
            <a:endParaRPr lang="en-US" altLang="zh-CN"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  <a:p>
            <a:pPr lvl="0" algn="l"/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81" y="3329940"/>
            <a:ext cx="10647109" cy="946842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OOA</a:t>
            </a:r>
            <a:r>
              <a:rPr lang="zh-CN" altLang="en-US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状态图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4" name="其他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以用户类为例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350" y="3653492"/>
            <a:ext cx="12298122" cy="893462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63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en-US" altLang="zh-CN" b="0" kern="120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OOA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包图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4" name="其他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sym typeface="+mn-ea"/>
              </a:rPr>
              <a:t>组织类目，降低耦合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110" y="4352105"/>
            <a:ext cx="13000130" cy="507558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159" name="需求捕获与描述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2145665">
              <a:defRPr sz="7480" spc="-149"/>
            </a:lvl1pPr>
          </a:lstStyle>
          <a:p>
            <a:pPr lvl="0" algn="l">
              <a:lnSpc>
                <a:spcPct val="100000"/>
              </a:lnSpc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从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OOA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到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  <a:latin typeface="等线" pitchFamily="2" charset="-122"/>
                <a:ea typeface="等线" pitchFamily="2" charset="-122"/>
                <a:sym typeface="+mn-ea"/>
              </a:rPr>
              <a:t>OOD</a:t>
            </a:r>
            <a:endParaRPr b="0" kern="1200" dirty="0">
              <a:solidFill>
                <a:schemeClr val="accent1">
                  <a:lumMod val="75000"/>
                </a:schemeClr>
              </a:solidFill>
              <a:latin typeface="等线" pitchFamily="2" charset="-122"/>
              <a:ea typeface="等线" pitchFamily="2" charset="-122"/>
              <a:sym typeface="+mn-ea"/>
            </a:endParaRPr>
          </a:p>
        </p:txBody>
      </p:sp>
      <p:sp>
        <p:nvSpPr>
          <p:cNvPr id="160" name="核心需求"/>
          <p:cNvSpPr txBox="1">
            <a:spLocks noGrp="1"/>
          </p:cNvSpPr>
          <p:nvPr>
            <p:ph type="body" idx="4294967295"/>
          </p:nvPr>
        </p:nvSpPr>
        <p:spPr>
          <a:xfrm>
            <a:off x="1206500" y="2393282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/>
          </a:bodyPr>
          <a:lstStyle>
            <a:lvl1pPr marL="0" marR="0" indent="0" algn="l" defTabSz="7264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4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dirty="0">
                <a:latin typeface="+mj-ea"/>
                <a:ea typeface="+mj-ea"/>
                <a:sym typeface="+mn-ea"/>
              </a:rPr>
              <a:t>问题域分析</a:t>
            </a:r>
            <a:endParaRPr lang="zh-CN" kern="1200" dirty="0">
              <a:solidFill>
                <a:srgbClr val="000000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61" name="歌曲播放、检索、评论…"/>
          <p:cNvSpPr txBox="1">
            <a:spLocks noGrp="1"/>
          </p:cNvSpPr>
          <p:nvPr>
            <p:ph type="body" idx="4294967295"/>
          </p:nvPr>
        </p:nvSpPr>
        <p:spPr>
          <a:xfrm>
            <a:off x="1206500" y="4265649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609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1219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1828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2438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30480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36576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42672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48768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5486400" marR="0" indent="-609600" algn="l" defTabSz="2438400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编程语言选择</a:t>
            </a:r>
            <a:r>
              <a:rPr lang="en-US" alt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python</a:t>
            </a:r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，不影响问题域</a:t>
            </a:r>
            <a:endParaRPr lang="zh-CN" altLang="en-US"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硬件、操作系统、复用等均不影响问题域部分</a:t>
            </a:r>
            <a:endParaRPr lang="zh-CN" altLang="en-US"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数据管理使用</a:t>
            </a:r>
            <a:r>
              <a:rPr lang="en-US" altLang="zh-CN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MySQL</a:t>
            </a:r>
            <a:r>
              <a:rPr lang="zh-CN" altLang="en-US" kern="1200" dirty="0">
                <a:solidFill>
                  <a:srgbClr val="000000"/>
                </a:solidFill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，故需要添加请求保存、请求恢复操作</a:t>
            </a:r>
            <a:endParaRPr lang="en-US" altLang="zh-CN"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lvl="0" algn="l"/>
            <a:r>
              <a:rPr lang="zh-CN" altLang="en-US" dirty="0">
                <a:latin typeface="微软雅黑" charset="-122"/>
                <a:ea typeface="微软雅黑" charset="-122"/>
                <a:cs typeface="汉仪中简黑简" panose="00020600040101010101" charset="-122"/>
                <a:sym typeface="+mn-ea"/>
              </a:rPr>
              <a:t>人机交互界面的添加也不影响问题域部分</a:t>
            </a:r>
            <a:endParaRPr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  <a:p>
            <a:pPr marL="0" lvl="0" indent="0" algn="l">
              <a:buNone/>
            </a:pPr>
            <a:endParaRPr lang="zh-CN" kern="1200" dirty="0">
              <a:solidFill>
                <a:srgbClr val="000000"/>
              </a:solidFill>
              <a:latin typeface="微软雅黑" charset="-122"/>
              <a:ea typeface="微软雅黑" charset="-122"/>
              <a:cs typeface="汉仪中简黑简" panose="00020600040101010101" charset="-122"/>
              <a:sym typeface="+mn-ea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7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25"/>
  <p:tag name="KSO_WM_UNIT_DEC_AREA_ID" val="aee2152a227f440d9a892f6b1d7da2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e26d5cc452473a8cd3c0da0816f58d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2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6cee98b49a94909931a7aa2caebd78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fdd95ab51345b889bd9f1e13fc9123"/>
  <p:tag name="KSO_WM_SLIDE_BACKGROUND_TYPE" val="topBottom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3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08fc781d1cfa41d89e60a87101269ebf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ffc7ab2eaf4ce88a109f3eda1fb7d1"/>
  <p:tag name="KSO_WM_SLIDE_BACKGROUND_TYPE" val="bottomTop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4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ee75aad2e99c4c8f85165905839029c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1bf9378eb941e88fa1fa115eb1b9b6"/>
  <p:tag name="KSO_WM_SLIDE_BACKGROUND_TYPE" val="navigation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5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c7c13a18fa80425ebd0544202ab84ac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ab63ed782a4dda88d599c6cc481561"/>
  <p:tag name="KSO_WM_SLIDE_BACKGROUND_TYPE" val="belt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9e1fa6f1520b4f0597ea7ca0396bfb2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836404e2a14a3dbbb58766940c7378"/>
  <p:tag name="KSO_WM_SLIDE_BACKGROUND_TYPE" val="belt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968"/>
  <p:tag name="KSO_WM_CHIP_COLORING" val="1"/>
</p:tagLst>
</file>

<file path=ppt/tags/tag144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9-02T15:05:52&quot;&#10;}&#10;"/>
  <p:tag name="KSO_WM_UNIT_LAST_MAX_FONTSIZE" val="5180"/>
</p:tagLst>
</file>

<file path=ppt/tags/tag145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ID" val="custom2022696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968"/>
  <p:tag name="KSO_WM_SLIDE_LAYOUT" val="a_f"/>
  <p:tag name="KSO_WM_SLIDE_LAYOUT_CNT" val="1_2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LAYOUT_INFO" val="{&quot;id&quot;:&quot;2022-09-02T15:05:52&quot;,&quot;margin&quot;:{&quot;bottom&quot;:5.295896053314209,&quot;left&quot;:11.081372261047363,&quot;right&quot;:1.2514308764366433e-05,&quot;top&quot;:5.74536466598510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1ab4da35593066d0a4d0c"/>
  <p:tag name="KSO_WM_TEMPLATE_ASSEMBLE_GROUPID" val="6302e1cea35593066dca2f82"/>
  <p:tag name="KSO_WM_TEMPLATE_THUMBS_INDEX" val="1、3、6、7、12、22"/>
  <p:tag name="KSO_WM_SPECIAL_SOURCE" val="bdnull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26968"/>
  <p:tag name="KSO_WM_SPECIAL_SOURCE" val="bdnull"/>
</p:tagLst>
</file>

<file path=ppt/tags/tag14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9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6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e"/>
  <p:tag name="KSO_WM_UNIT_DEC_AREA_ID" val="21cd2804d45d46df8b5f1a0c62571b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908b44a1104d189e5ec96e0000d0ca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302e1cea35593066dca2f82"/>
  <p:tag name="KSO_WM_CHIP_XID" val="6302e2b8a35593066dca351d"/>
  <p:tag name="KSO_WM_UNIT_DEC_AREA_ID" val="55682b81ae8e42cbb2b7534eac2091d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021e67ff00417eb7edfca29ac9f4ad"/>
</p:tagLst>
</file>

<file path=ppt/tags/tag19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9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6.xml><?xml version="1.0" encoding="utf-8"?>
<p:tagLst xmlns:p="http://schemas.openxmlformats.org/presentationml/2006/main">
  <p:tag name="KSO_WM_SPECIAL_SOURCE" val="bdnul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9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2"/>
  <p:tag name="KSO_WM_UNIT_DEC_AREA_ID" val="209ae213863442ac8e328c212f2cd8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bb40ac3e041a5902eb6bec356f50f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6968"/>
  <p:tag name="KSO_WM_UNIT_TYPE" val="i"/>
  <p:tag name="KSO_WM_UNIT_INDEX" val="1"/>
  <p:tag name="KSO_WM_UNIT_ID" val="chip20226968_7*i*1"/>
  <p:tag name="KSO_WM_BEAUTIFY_FLAG" val="#wm#"/>
  <p:tag name="KSO_WM_TAG_VERSION" val="1.0"/>
  <p:tag name="KSO_WM_CHIP_GROUPID" val="6302e1cea35593066dca2f82"/>
  <p:tag name="KSO_WM_CHIP_XID" val="6302e2b8a35593066dca351f"/>
  <p:tag name="KSO_WM_UNIT_DEC_AREA_ID" val="98aa353395d348a982b96e847623379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ad749d276a4f2690a36cb71e8f4862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da02263632d641f8a579c7b7ad5e44df"/>
  <p:tag name="KSO_WM_CHIP_GROUPID" val="620cc5482a08b0d86e4d8850"/>
  <p:tag name="KSO_WM_CHIP_XID" val="620cc5482a08b0d86e4d884f"/>
  <p:tag name="KSO_WM_CHIP_FILLAREA_FILL_RULE" val="{&quot;fill_align&quot;:&quot;cm&quot;,&quot;fill_mode&quot;:&quot;adaptive&quot;,&quot;sacle_strategy&quot;:&quot;smart&quot;}"/>
  <p:tag name="KSO_WM_ASSEMBLE_CHIP_INDEX" val="687a46695b3244f19561eec266b64bb2"/>
  <p:tag name="KSO_WM_UNIT_TEXT_FILL_FORE_SCHEMECOLOR_INDEX_BRIGHTNESS" val="0"/>
  <p:tag name="KSO_WM_UNIT_TEXT_FILL_FORE_SCHEMECOLOR_INDEX" val="5"/>
  <p:tag name="KSO_WM_UNIT_TEXT_FILL_TYPE" val="1"/>
  <p:tag name="KSO_WM_TEMPLATE_ASSEMBLE_XID" val="6311ab4da35593066d0a4c96"/>
  <p:tag name="KSO_WM_TEMPLATE_ASSEMBLE_GROUPID" val="6302e1cea35593066dca2f82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0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3"/>
  <p:tag name="KSO_WM_UNIT_DEC_AREA_ID" val="acf4ee8c291a4192bddaeb881c9e1ae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5f7ad2d2eeb405f8ead5977628fd808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24"/>
  <p:tag name="KSO_WM_UNIT_DEC_AREA_ID" val="278adfe3077c44459665b121913349a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47f570370c34c0d9841b6d95f11bbe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9"/>
  <p:tag name="KSO_WM_UNIT_DEC_AREA_ID" val="f882ef695fb0411993e04729879154b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459703e0284e71b0db7e1faa9151f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4*i*1"/>
  <p:tag name="KSO_WM_BEAUTIFY_FLAG" val="#wm#"/>
  <p:tag name="KSO_WM_TAG_VERSION" val="1.0"/>
  <p:tag name="KSO_WM_CHIP_GROUPID" val="6302e1cea35593066dca2f82"/>
  <p:tag name="KSO_WM_CHIP_XID" val="6302e2b8a35593066dca3517"/>
  <p:tag name="KSO_WM_UNIT_DEC_AREA_ID" val="8544fbaf7a2f4fcfb620125eb3e1f97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f6dbfb702144c0a3d4977599f6738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5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18"/>
  <p:tag name="KSO_WM_UNIT_DEC_AREA_ID" val="550010cb3cf3442cb1d10b4f2f29e85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78c81799af4f91b899e4ceb10eaef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c"/>
  <p:tag name="KSO_WM_UNIT_DEC_AREA_ID" val="2bdf4275dcca436f893c5ecf324f31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f5e1c1feda467285b42c406e7d17af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a"/>
  <p:tag name="KSO_WM_UNIT_DEC_AREA_ID" val="944940940c7d47ac8bb51e206c8d7d7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408f7c11f3414c9ae40d75c6db2ed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4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b"/>
  <p:tag name="KSO_WM_UNIT_DEC_AREA_ID" val="139cb88a369c4b2ab0eac2d0d2bedd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f8e98001ea4c1db38d999d017d723b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80.xml><?xml version="1.0" encoding="utf-8"?>
<p:tagLst xmlns:p="http://schemas.openxmlformats.org/presentationml/2006/main">
  <p:tag name="KSO_WM_UNIT_DEFAULT_FONT" val="80;88;2"/>
  <p:tag name="KSO_WM_UNIT_BLOCK" val="0"/>
  <p:tag name="KSO_WM_UNIT_DEC_AREA_ID" val="41a5226b78c44ee785df305fb5f155e5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1.xml><?xml version="1.0" encoding="utf-8"?>
<p:tagLst xmlns:p="http://schemas.openxmlformats.org/presentationml/2006/main">
  <p:tag name="KSO_WM_UNIT_DEFAULT_FONT" val="24;26;2"/>
  <p:tag name="KSO_WM_UNIT_BLOCK" val="0"/>
  <p:tag name="KSO_WM_UNIT_DEC_AREA_ID" val="453b27ed81a34d9f9557db6f187f5e54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2.xml><?xml version="1.0" encoding="utf-8"?>
<p:tagLst xmlns:p="http://schemas.openxmlformats.org/presentationml/2006/main">
  <p:tag name="KSO_WM_UNIT_DEFAULT_FONT" val="20;22;2"/>
  <p:tag name="KSO_WM_UNIT_BLOCK" val="0"/>
  <p:tag name="KSO_WM_UNIT_DEC_AREA_ID" val="011b4efec53f4bb4a1c236558e68cb1d"/>
  <p:tag name="KSO_WM_UNIT_SUBTYPE" val="b"/>
  <p:tag name="KSO_WM_UNIT_PRESET_TEXT" val="汇报人姓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0"/>
</p:tagLst>
</file>

<file path=ppt/tags/tag9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edcb843922df4a47b8c700a765c1411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78cd7ab9cf4acf8ae7f0f82fe9205b"/>
  <p:tag name="KSO_WM_SLIDE_BACKGROUND_TYPE" val="frame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1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13630f5df64b406fbc946b7397c9e6b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1f9576b56a4984856d67551e501810"/>
  <p:tag name="KSO_WM_SLIDE_BACKGROUND_TYPE" val="leftRight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3F1EC"/>
      </a:dk2>
      <a:lt2>
        <a:srgbClr val="FFFFFF"/>
      </a:lt2>
      <a:accent1>
        <a:srgbClr val="F0B400"/>
      </a:accent1>
      <a:accent2>
        <a:srgbClr val="B1C832"/>
      </a:accent2>
      <a:accent3>
        <a:srgbClr val="6FD26C"/>
      </a:accent3>
      <a:accent4>
        <a:srgbClr val="00D5A5"/>
      </a:accent4>
      <a:accent5>
        <a:srgbClr val="00D3D4"/>
      </a:accent5>
      <a:accent6>
        <a:srgbClr val="00CCF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WPS 演示</Application>
  <PresentationFormat>自定义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Helvetica Neue</vt:lpstr>
      <vt:lpstr>Helvetica Neue Medium</vt:lpstr>
      <vt:lpstr>汉仪中简黑简</vt:lpstr>
      <vt:lpstr>汉仪雅酷黑 85W</vt:lpstr>
      <vt:lpstr>汉仪中黑KW</vt:lpstr>
      <vt:lpstr>微软雅黑</vt:lpstr>
      <vt:lpstr>等线</vt:lpstr>
      <vt:lpstr>宋体</vt:lpstr>
      <vt:lpstr>汉仪书宋二KW</vt:lpstr>
      <vt:lpstr>Arial Unicode MS</vt:lpstr>
      <vt:lpstr>微软雅黑</vt:lpstr>
      <vt:lpstr>汉仪雅酷黑 85W</vt:lpstr>
      <vt:lpstr>Calibri</vt:lpstr>
      <vt:lpstr>Helvetica Neue</vt:lpstr>
      <vt:lpstr>21_BasicWhite</vt:lpstr>
      <vt:lpstr>2_Office 主题​​</vt:lpstr>
      <vt:lpstr>SE-Project WebMusic</vt:lpstr>
      <vt:lpstr>PowerPoint 演示文稿</vt:lpstr>
      <vt:lpstr>需求捕获与描述</vt:lpstr>
      <vt:lpstr>需求规范化描述</vt:lpstr>
      <vt:lpstr>OOA类图构建</vt:lpstr>
      <vt:lpstr>OOA顺序图</vt:lpstr>
      <vt:lpstr>OOA状态图</vt:lpstr>
      <vt:lpstr>OOA包图</vt:lpstr>
      <vt:lpstr>从OOA到OOD</vt:lpstr>
      <vt:lpstr>OOD人机界面</vt:lpstr>
      <vt:lpstr>OOD控制驱动</vt:lpstr>
      <vt:lpstr>OOD数据管理</vt:lpstr>
      <vt:lpstr>PowerPoint 演示文稿</vt:lpstr>
      <vt:lpstr>项目进度展示</vt:lpstr>
      <vt:lpstr>项目进度展示</vt:lpstr>
      <vt:lpstr>项目进度展示</vt:lpstr>
      <vt:lpstr>Github项目状态展示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SE-Project WebMusic</dc:title>
  <dc:creator/>
  <cp:lastModifiedBy>hzoi</cp:lastModifiedBy>
  <cp:revision>51</cp:revision>
  <dcterms:created xsi:type="dcterms:W3CDTF">2022-11-02T17:48:41Z</dcterms:created>
  <dcterms:modified xsi:type="dcterms:W3CDTF">2022-11-02T17:48:41Z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2ED151176E4639D6D1A62D639CD56094</vt:lpwstr>
  </property>
  <property fmtid="{D5CDD505-2E9C-101B-9397-08002B2CF9AE}" pid="3" name="KSOProductBuildVer">
    <vt:lpwstr>2052-4.6.1.7467</vt:lpwstr>
  </property>
</Properties>
</file>